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  <p:sldMasterId id="2147483675" r:id="rId2"/>
  </p:sldMasterIdLst>
  <p:notesMasterIdLst>
    <p:notesMasterId r:id="rId16"/>
  </p:notesMasterIdLst>
  <p:sldIdLst>
    <p:sldId id="256" r:id="rId3"/>
    <p:sldId id="257" r:id="rId4"/>
    <p:sldId id="258" r:id="rId5"/>
    <p:sldId id="266" r:id="rId6"/>
    <p:sldId id="259" r:id="rId7"/>
    <p:sldId id="267" r:id="rId8"/>
    <p:sldId id="260" r:id="rId9"/>
    <p:sldId id="261" r:id="rId10"/>
    <p:sldId id="262" r:id="rId11"/>
    <p:sldId id="263" r:id="rId12"/>
    <p:sldId id="264" r:id="rId13"/>
    <p:sldId id="265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 showGuides="1">
      <p:cViewPr varScale="1">
        <p:scale>
          <a:sx n="117" d="100"/>
          <a:sy n="117" d="100"/>
        </p:scale>
        <p:origin x="808" y="168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FEC3E6-84D4-DF4E-B50F-665120ACA4BC}" type="doc">
      <dgm:prSet loTypeId="urn:microsoft.com/office/officeart/2009/layout/CircleArrow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9B3ED0-1BB6-D642-8188-52F1C23EEB9B}">
      <dgm:prSet phldrT="[Text]"/>
      <dgm:spPr/>
      <dgm:t>
        <a:bodyPr/>
        <a:lstStyle/>
        <a:p>
          <a:pPr rtl="0"/>
          <a:r>
            <a:rPr lang="en-US" dirty="0"/>
            <a:t>Central Dispatch</a:t>
          </a:r>
        </a:p>
      </dgm:t>
    </dgm:pt>
    <dgm:pt modelId="{437ED345-4858-734A-AF33-F641F65987D8}" type="parTrans" cxnId="{33E41C94-01A2-3247-9922-EC689BE36BFF}">
      <dgm:prSet/>
      <dgm:spPr/>
      <dgm:t>
        <a:bodyPr/>
        <a:lstStyle/>
        <a:p>
          <a:endParaRPr lang="en-US"/>
        </a:p>
      </dgm:t>
    </dgm:pt>
    <dgm:pt modelId="{5AE57D45-D011-AF4E-9A80-1841A1999AB3}" type="sibTrans" cxnId="{33E41C94-01A2-3247-9922-EC689BE36BFF}">
      <dgm:prSet/>
      <dgm:spPr/>
      <dgm:t>
        <a:bodyPr/>
        <a:lstStyle/>
        <a:p>
          <a:endParaRPr lang="en-US"/>
        </a:p>
      </dgm:t>
    </dgm:pt>
    <dgm:pt modelId="{294A6784-1AA8-274C-90C5-0A2F537F92F1}">
      <dgm:prSet phldrT="[Text]"/>
      <dgm:spPr/>
      <dgm:t>
        <a:bodyPr/>
        <a:lstStyle/>
        <a:p>
          <a:pPr rtl="0"/>
          <a:r>
            <a:rPr lang="en-US" dirty="0"/>
            <a:t>Shipper</a:t>
          </a:r>
        </a:p>
      </dgm:t>
    </dgm:pt>
    <dgm:pt modelId="{4C82CC93-A87F-5C4E-8770-4CB5E081E3E2}" type="parTrans" cxnId="{7EC8C5C3-ED6E-624E-8C81-3F9078ACB251}">
      <dgm:prSet/>
      <dgm:spPr/>
      <dgm:t>
        <a:bodyPr/>
        <a:lstStyle/>
        <a:p>
          <a:endParaRPr lang="en-US"/>
        </a:p>
      </dgm:t>
    </dgm:pt>
    <dgm:pt modelId="{20EBC267-30BB-BB4B-88AF-7ADFC320362B}" type="sibTrans" cxnId="{7EC8C5C3-ED6E-624E-8C81-3F9078ACB251}">
      <dgm:prSet/>
      <dgm:spPr/>
      <dgm:t>
        <a:bodyPr/>
        <a:lstStyle/>
        <a:p>
          <a:endParaRPr lang="en-US"/>
        </a:p>
      </dgm:t>
    </dgm:pt>
    <dgm:pt modelId="{1A09C69E-1851-4D42-B04C-CABC3AB9BC88}">
      <dgm:prSet phldrT="[Text]"/>
      <dgm:spPr/>
      <dgm:t>
        <a:bodyPr/>
        <a:lstStyle/>
        <a:p>
          <a:pPr rtl="0"/>
          <a:r>
            <a:rPr lang="en-US" dirty="0"/>
            <a:t>Carrier</a:t>
          </a:r>
        </a:p>
      </dgm:t>
    </dgm:pt>
    <dgm:pt modelId="{7457D278-F7CF-FA46-8F16-3491EFBD5486}" type="parTrans" cxnId="{3DB405AC-EB01-C943-BE8C-422451874A38}">
      <dgm:prSet/>
      <dgm:spPr/>
      <dgm:t>
        <a:bodyPr/>
        <a:lstStyle/>
        <a:p>
          <a:endParaRPr lang="en-US"/>
        </a:p>
      </dgm:t>
    </dgm:pt>
    <dgm:pt modelId="{7E5B9A7D-F4F4-C143-8541-9F89E205C3CA}" type="sibTrans" cxnId="{3DB405AC-EB01-C943-BE8C-422451874A38}">
      <dgm:prSet/>
      <dgm:spPr/>
      <dgm:t>
        <a:bodyPr/>
        <a:lstStyle/>
        <a:p>
          <a:endParaRPr lang="en-US"/>
        </a:p>
      </dgm:t>
    </dgm:pt>
    <dgm:pt modelId="{64844728-02AB-2649-8D86-853435B54660}" type="pres">
      <dgm:prSet presAssocID="{47FEC3E6-84D4-DF4E-B50F-665120ACA4BC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31B4AF0D-86AE-0940-8BD1-0BE57CF6807B}" type="pres">
      <dgm:prSet presAssocID="{379B3ED0-1BB6-D642-8188-52F1C23EEB9B}" presName="Accent1" presStyleCnt="0"/>
      <dgm:spPr/>
    </dgm:pt>
    <dgm:pt modelId="{76A624B9-A57C-8A4D-893C-7F323F1FF85B}" type="pres">
      <dgm:prSet presAssocID="{379B3ED0-1BB6-D642-8188-52F1C23EEB9B}" presName="Accent" presStyleLbl="node1" presStyleIdx="0" presStyleCnt="3"/>
      <dgm:spPr/>
    </dgm:pt>
    <dgm:pt modelId="{70D4DE2E-79D8-4E4E-A3A3-919DAD9AC06C}" type="pres">
      <dgm:prSet presAssocID="{379B3ED0-1BB6-D642-8188-52F1C23EEB9B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480D19D1-E062-7E47-B23F-783C52942E42}" type="pres">
      <dgm:prSet presAssocID="{294A6784-1AA8-274C-90C5-0A2F537F92F1}" presName="Accent2" presStyleCnt="0"/>
      <dgm:spPr/>
    </dgm:pt>
    <dgm:pt modelId="{F8EFC2D9-5DAA-BB43-9AC6-D4385EAABACA}" type="pres">
      <dgm:prSet presAssocID="{294A6784-1AA8-274C-90C5-0A2F537F92F1}" presName="Accent" presStyleLbl="node1" presStyleIdx="1" presStyleCnt="3"/>
      <dgm:spPr/>
    </dgm:pt>
    <dgm:pt modelId="{0BE0EB92-F805-0748-A158-B6491BA7F786}" type="pres">
      <dgm:prSet presAssocID="{294A6784-1AA8-274C-90C5-0A2F537F92F1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E2BDAA60-99F2-2C41-ADF1-A06546EAAAD7}" type="pres">
      <dgm:prSet presAssocID="{1A09C69E-1851-4D42-B04C-CABC3AB9BC88}" presName="Accent3" presStyleCnt="0"/>
      <dgm:spPr/>
    </dgm:pt>
    <dgm:pt modelId="{AF480C55-7911-444D-8008-F70D8D042236}" type="pres">
      <dgm:prSet presAssocID="{1A09C69E-1851-4D42-B04C-CABC3AB9BC88}" presName="Accent" presStyleLbl="node1" presStyleIdx="2" presStyleCnt="3"/>
      <dgm:spPr/>
    </dgm:pt>
    <dgm:pt modelId="{46699F26-7441-7245-8BF0-931BA8C50E02}" type="pres">
      <dgm:prSet presAssocID="{1A09C69E-1851-4D42-B04C-CABC3AB9BC88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D2163053-52EE-AB48-8C17-8ADCF56D01B6}" type="presOf" srcId="{294A6784-1AA8-274C-90C5-0A2F537F92F1}" destId="{0BE0EB92-F805-0748-A158-B6491BA7F786}" srcOrd="0" destOrd="0" presId="urn:microsoft.com/office/officeart/2009/layout/CircleArrowProcess"/>
    <dgm:cxn modelId="{BA935B63-8801-6148-83D7-6E39EE813E89}" type="presOf" srcId="{1A09C69E-1851-4D42-B04C-CABC3AB9BC88}" destId="{46699F26-7441-7245-8BF0-931BA8C50E02}" srcOrd="0" destOrd="0" presId="urn:microsoft.com/office/officeart/2009/layout/CircleArrowProcess"/>
    <dgm:cxn modelId="{33E41C94-01A2-3247-9922-EC689BE36BFF}" srcId="{47FEC3E6-84D4-DF4E-B50F-665120ACA4BC}" destId="{379B3ED0-1BB6-D642-8188-52F1C23EEB9B}" srcOrd="0" destOrd="0" parTransId="{437ED345-4858-734A-AF33-F641F65987D8}" sibTransId="{5AE57D45-D011-AF4E-9A80-1841A1999AB3}"/>
    <dgm:cxn modelId="{3DB405AC-EB01-C943-BE8C-422451874A38}" srcId="{47FEC3E6-84D4-DF4E-B50F-665120ACA4BC}" destId="{1A09C69E-1851-4D42-B04C-CABC3AB9BC88}" srcOrd="2" destOrd="0" parTransId="{7457D278-F7CF-FA46-8F16-3491EFBD5486}" sibTransId="{7E5B9A7D-F4F4-C143-8541-9F89E205C3CA}"/>
    <dgm:cxn modelId="{7EC8C5C3-ED6E-624E-8C81-3F9078ACB251}" srcId="{47FEC3E6-84D4-DF4E-B50F-665120ACA4BC}" destId="{294A6784-1AA8-274C-90C5-0A2F537F92F1}" srcOrd="1" destOrd="0" parTransId="{4C82CC93-A87F-5C4E-8770-4CB5E081E3E2}" sibTransId="{20EBC267-30BB-BB4B-88AF-7ADFC320362B}"/>
    <dgm:cxn modelId="{FB713CC8-02D0-0746-9368-7F508C77EBF5}" type="presOf" srcId="{379B3ED0-1BB6-D642-8188-52F1C23EEB9B}" destId="{70D4DE2E-79D8-4E4E-A3A3-919DAD9AC06C}" srcOrd="0" destOrd="0" presId="urn:microsoft.com/office/officeart/2009/layout/CircleArrowProcess"/>
    <dgm:cxn modelId="{C59803D3-99C9-EA4D-9CC2-F1183ED9B5BB}" type="presOf" srcId="{47FEC3E6-84D4-DF4E-B50F-665120ACA4BC}" destId="{64844728-02AB-2649-8D86-853435B54660}" srcOrd="0" destOrd="0" presId="urn:microsoft.com/office/officeart/2009/layout/CircleArrowProcess"/>
    <dgm:cxn modelId="{97D7EBA1-019D-4C47-9628-1BCD77B2E4DD}" type="presParOf" srcId="{64844728-02AB-2649-8D86-853435B54660}" destId="{31B4AF0D-86AE-0940-8BD1-0BE57CF6807B}" srcOrd="0" destOrd="0" presId="urn:microsoft.com/office/officeart/2009/layout/CircleArrowProcess"/>
    <dgm:cxn modelId="{73649AED-76BF-AC48-8A51-A302A4F42E2D}" type="presParOf" srcId="{31B4AF0D-86AE-0940-8BD1-0BE57CF6807B}" destId="{76A624B9-A57C-8A4D-893C-7F323F1FF85B}" srcOrd="0" destOrd="0" presId="urn:microsoft.com/office/officeart/2009/layout/CircleArrowProcess"/>
    <dgm:cxn modelId="{158F1900-69ED-8D48-AC5A-C90EEFA27070}" type="presParOf" srcId="{64844728-02AB-2649-8D86-853435B54660}" destId="{70D4DE2E-79D8-4E4E-A3A3-919DAD9AC06C}" srcOrd="1" destOrd="0" presId="urn:microsoft.com/office/officeart/2009/layout/CircleArrowProcess"/>
    <dgm:cxn modelId="{1897E9B5-8612-4A4B-A6DE-ECEA762CCEFE}" type="presParOf" srcId="{64844728-02AB-2649-8D86-853435B54660}" destId="{480D19D1-E062-7E47-B23F-783C52942E42}" srcOrd="2" destOrd="0" presId="urn:microsoft.com/office/officeart/2009/layout/CircleArrowProcess"/>
    <dgm:cxn modelId="{287A5062-CE2A-9041-994B-3652612BBC1B}" type="presParOf" srcId="{480D19D1-E062-7E47-B23F-783C52942E42}" destId="{F8EFC2D9-5DAA-BB43-9AC6-D4385EAABACA}" srcOrd="0" destOrd="0" presId="urn:microsoft.com/office/officeart/2009/layout/CircleArrowProcess"/>
    <dgm:cxn modelId="{EB5264AF-FF26-B542-877A-2F986444C2A1}" type="presParOf" srcId="{64844728-02AB-2649-8D86-853435B54660}" destId="{0BE0EB92-F805-0748-A158-B6491BA7F786}" srcOrd="3" destOrd="0" presId="urn:microsoft.com/office/officeart/2009/layout/CircleArrowProcess"/>
    <dgm:cxn modelId="{91E2546F-13C2-8F46-9EDC-97BC31533688}" type="presParOf" srcId="{64844728-02AB-2649-8D86-853435B54660}" destId="{E2BDAA60-99F2-2C41-ADF1-A06546EAAAD7}" srcOrd="4" destOrd="0" presId="urn:microsoft.com/office/officeart/2009/layout/CircleArrowProcess"/>
    <dgm:cxn modelId="{5049463A-277D-4E45-BC14-25CD5617E3F3}" type="presParOf" srcId="{E2BDAA60-99F2-2C41-ADF1-A06546EAAAD7}" destId="{AF480C55-7911-444D-8008-F70D8D042236}" srcOrd="0" destOrd="0" presId="urn:microsoft.com/office/officeart/2009/layout/CircleArrowProcess"/>
    <dgm:cxn modelId="{1885AA89-3DD7-9044-9D0C-17BC6E62941E}" type="presParOf" srcId="{64844728-02AB-2649-8D86-853435B54660}" destId="{46699F26-7441-7245-8BF0-931BA8C50E02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3045B3-F0EE-41B3-A59E-135F49DFD9A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94F681FD-54E2-4F1A-B785-19CC022F92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”Linear” </a:t>
          </a:r>
          <a:r>
            <a:rPr lang="en-US"/>
            <a:t>meaning line and </a:t>
          </a:r>
          <a:r>
            <a:rPr lang="en-US" b="1"/>
            <a:t>“regression” </a:t>
          </a:r>
          <a:r>
            <a:rPr lang="en-US"/>
            <a:t>meaning returning to, we model the data on multiple factors as inputs to construct a line</a:t>
          </a:r>
        </a:p>
      </dgm:t>
    </dgm:pt>
    <dgm:pt modelId="{D7BD4E3F-E597-49FB-9E0A-F91C2EF0AABA}" type="parTrans" cxnId="{FA6DA54F-08C0-41D4-8B46-38D655D60C2C}">
      <dgm:prSet/>
      <dgm:spPr/>
      <dgm:t>
        <a:bodyPr/>
        <a:lstStyle/>
        <a:p>
          <a:endParaRPr lang="en-US"/>
        </a:p>
      </dgm:t>
    </dgm:pt>
    <dgm:pt modelId="{78D124CF-7E9C-4C25-B4FD-FF630D2CC6C2}" type="sibTrans" cxnId="{FA6DA54F-08C0-41D4-8B46-38D655D60C2C}">
      <dgm:prSet/>
      <dgm:spPr/>
      <dgm:t>
        <a:bodyPr/>
        <a:lstStyle/>
        <a:p>
          <a:endParaRPr lang="en-US"/>
        </a:p>
      </dgm:t>
    </dgm:pt>
    <dgm:pt modelId="{63AA21C7-B1CF-4943-9D6B-9F9E7CEE2E7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“Ensemble” </a:t>
          </a:r>
          <a:r>
            <a:rPr lang="en-US"/>
            <a:t>meaning a collection of methods strung together</a:t>
          </a:r>
        </a:p>
      </dgm:t>
    </dgm:pt>
    <dgm:pt modelId="{0C28E530-F30D-4264-B1BD-8AAC6C9787AA}" type="parTrans" cxnId="{C7688760-B8B9-4C32-AFBC-104D7CF32082}">
      <dgm:prSet/>
      <dgm:spPr/>
      <dgm:t>
        <a:bodyPr/>
        <a:lstStyle/>
        <a:p>
          <a:endParaRPr lang="en-US"/>
        </a:p>
      </dgm:t>
    </dgm:pt>
    <dgm:pt modelId="{F0F2811E-59B4-4EA1-AC49-643DED2433EE}" type="sibTrans" cxnId="{C7688760-B8B9-4C32-AFBC-104D7CF32082}">
      <dgm:prSet/>
      <dgm:spPr/>
      <dgm:t>
        <a:bodyPr/>
        <a:lstStyle/>
        <a:p>
          <a:endParaRPr lang="en-US"/>
        </a:p>
      </dgm:t>
    </dgm:pt>
    <dgm:pt modelId="{D8D176D2-B418-460C-B936-5A883468DB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Analyze and compare results. </a:t>
          </a:r>
          <a:r>
            <a:rPr lang="en-US"/>
            <a:t>Deploy most accurate result to API</a:t>
          </a:r>
        </a:p>
      </dgm:t>
    </dgm:pt>
    <dgm:pt modelId="{F87DB491-EE0C-47B2-B001-9A2139A5CE91}" type="parTrans" cxnId="{F4241957-3641-4EF6-9865-C0306863682D}">
      <dgm:prSet/>
      <dgm:spPr/>
      <dgm:t>
        <a:bodyPr/>
        <a:lstStyle/>
        <a:p>
          <a:endParaRPr lang="en-US"/>
        </a:p>
      </dgm:t>
    </dgm:pt>
    <dgm:pt modelId="{20ABBD3C-0CE6-4193-BB5A-B7A0E56F391F}" type="sibTrans" cxnId="{F4241957-3641-4EF6-9865-C0306863682D}">
      <dgm:prSet/>
      <dgm:spPr/>
      <dgm:t>
        <a:bodyPr/>
        <a:lstStyle/>
        <a:p>
          <a:endParaRPr lang="en-US"/>
        </a:p>
      </dgm:t>
    </dgm:pt>
    <dgm:pt modelId="{B40B06B1-7821-4437-86BA-A9776AB505C9}" type="pres">
      <dgm:prSet presAssocID="{5A3045B3-F0EE-41B3-A59E-135F49DFD9A7}" presName="root" presStyleCnt="0">
        <dgm:presLayoutVars>
          <dgm:dir/>
          <dgm:resizeHandles val="exact"/>
        </dgm:presLayoutVars>
      </dgm:prSet>
      <dgm:spPr/>
    </dgm:pt>
    <dgm:pt modelId="{36043F0F-4CF8-4A28-8F84-3F49B230D11B}" type="pres">
      <dgm:prSet presAssocID="{94F681FD-54E2-4F1A-B785-19CC022F9256}" presName="compNode" presStyleCnt="0"/>
      <dgm:spPr/>
    </dgm:pt>
    <dgm:pt modelId="{9A7C222A-4664-40ED-8D25-5318257DE7C4}" type="pres">
      <dgm:prSet presAssocID="{94F681FD-54E2-4F1A-B785-19CC022F9256}" presName="bgRect" presStyleLbl="bgShp" presStyleIdx="0" presStyleCnt="3"/>
      <dgm:spPr/>
    </dgm:pt>
    <dgm:pt modelId="{084E7D7F-B045-439F-A437-6E7D379284B1}" type="pres">
      <dgm:prSet presAssocID="{94F681FD-54E2-4F1A-B785-19CC022F925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0D176CAC-0E49-4C15-AB45-A9C35D28D8C2}" type="pres">
      <dgm:prSet presAssocID="{94F681FD-54E2-4F1A-B785-19CC022F9256}" presName="spaceRect" presStyleCnt="0"/>
      <dgm:spPr/>
    </dgm:pt>
    <dgm:pt modelId="{09DE96B9-EAA1-4CF3-9D94-34D8504D8CF3}" type="pres">
      <dgm:prSet presAssocID="{94F681FD-54E2-4F1A-B785-19CC022F9256}" presName="parTx" presStyleLbl="revTx" presStyleIdx="0" presStyleCnt="3">
        <dgm:presLayoutVars>
          <dgm:chMax val="0"/>
          <dgm:chPref val="0"/>
        </dgm:presLayoutVars>
      </dgm:prSet>
      <dgm:spPr/>
    </dgm:pt>
    <dgm:pt modelId="{5E50DC8F-D617-46DE-8176-4B81D387E73E}" type="pres">
      <dgm:prSet presAssocID="{78D124CF-7E9C-4C25-B4FD-FF630D2CC6C2}" presName="sibTrans" presStyleCnt="0"/>
      <dgm:spPr/>
    </dgm:pt>
    <dgm:pt modelId="{18E8ED20-A82D-4E4F-82DD-B0259D5CB568}" type="pres">
      <dgm:prSet presAssocID="{63AA21C7-B1CF-4943-9D6B-9F9E7CEE2E72}" presName="compNode" presStyleCnt="0"/>
      <dgm:spPr/>
    </dgm:pt>
    <dgm:pt modelId="{5A7157F2-A56C-420A-AA51-04C1A893D840}" type="pres">
      <dgm:prSet presAssocID="{63AA21C7-B1CF-4943-9D6B-9F9E7CEE2E72}" presName="bgRect" presStyleLbl="bgShp" presStyleIdx="1" presStyleCnt="3"/>
      <dgm:spPr/>
    </dgm:pt>
    <dgm:pt modelId="{F50438EE-4609-4051-BACD-60265069B3FE}" type="pres">
      <dgm:prSet presAssocID="{63AA21C7-B1CF-4943-9D6B-9F9E7CEE2E7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dding Rings"/>
        </a:ext>
      </dgm:extLst>
    </dgm:pt>
    <dgm:pt modelId="{D0B4F153-0995-4C38-B9B1-3C85FE3C775C}" type="pres">
      <dgm:prSet presAssocID="{63AA21C7-B1CF-4943-9D6B-9F9E7CEE2E72}" presName="spaceRect" presStyleCnt="0"/>
      <dgm:spPr/>
    </dgm:pt>
    <dgm:pt modelId="{891B002F-BEA4-450A-9E65-8C77F066A592}" type="pres">
      <dgm:prSet presAssocID="{63AA21C7-B1CF-4943-9D6B-9F9E7CEE2E72}" presName="parTx" presStyleLbl="revTx" presStyleIdx="1" presStyleCnt="3">
        <dgm:presLayoutVars>
          <dgm:chMax val="0"/>
          <dgm:chPref val="0"/>
        </dgm:presLayoutVars>
      </dgm:prSet>
      <dgm:spPr/>
    </dgm:pt>
    <dgm:pt modelId="{16062DEB-0A41-4471-B05D-476BDBE214EE}" type="pres">
      <dgm:prSet presAssocID="{F0F2811E-59B4-4EA1-AC49-643DED2433EE}" presName="sibTrans" presStyleCnt="0"/>
      <dgm:spPr/>
    </dgm:pt>
    <dgm:pt modelId="{03C3743A-9551-4D52-9280-F79335E824A9}" type="pres">
      <dgm:prSet presAssocID="{D8D176D2-B418-460C-B936-5A883468DB0B}" presName="compNode" presStyleCnt="0"/>
      <dgm:spPr/>
    </dgm:pt>
    <dgm:pt modelId="{6E240D1A-13DB-461C-9F78-B29B8287C2A3}" type="pres">
      <dgm:prSet presAssocID="{D8D176D2-B418-460C-B936-5A883468DB0B}" presName="bgRect" presStyleLbl="bgShp" presStyleIdx="2" presStyleCnt="3"/>
      <dgm:spPr/>
    </dgm:pt>
    <dgm:pt modelId="{3A82E4A6-2919-4E0E-B928-FE62AEC4ACB2}" type="pres">
      <dgm:prSet presAssocID="{D8D176D2-B418-460C-B936-5A883468DB0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68D2B72-274C-422E-BFC9-4DC7F7F788C2}" type="pres">
      <dgm:prSet presAssocID="{D8D176D2-B418-460C-B936-5A883468DB0B}" presName="spaceRect" presStyleCnt="0"/>
      <dgm:spPr/>
    </dgm:pt>
    <dgm:pt modelId="{778A81C3-ED54-4EC0-B635-F30C311BF193}" type="pres">
      <dgm:prSet presAssocID="{D8D176D2-B418-460C-B936-5A883468DB0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A6DA54F-08C0-41D4-8B46-38D655D60C2C}" srcId="{5A3045B3-F0EE-41B3-A59E-135F49DFD9A7}" destId="{94F681FD-54E2-4F1A-B785-19CC022F9256}" srcOrd="0" destOrd="0" parTransId="{D7BD4E3F-E597-49FB-9E0A-F91C2EF0AABA}" sibTransId="{78D124CF-7E9C-4C25-B4FD-FF630D2CC6C2}"/>
    <dgm:cxn modelId="{F4241957-3641-4EF6-9865-C0306863682D}" srcId="{5A3045B3-F0EE-41B3-A59E-135F49DFD9A7}" destId="{D8D176D2-B418-460C-B936-5A883468DB0B}" srcOrd="2" destOrd="0" parTransId="{F87DB491-EE0C-47B2-B001-9A2139A5CE91}" sibTransId="{20ABBD3C-0CE6-4193-BB5A-B7A0E56F391F}"/>
    <dgm:cxn modelId="{C7688760-B8B9-4C32-AFBC-104D7CF32082}" srcId="{5A3045B3-F0EE-41B3-A59E-135F49DFD9A7}" destId="{63AA21C7-B1CF-4943-9D6B-9F9E7CEE2E72}" srcOrd="1" destOrd="0" parTransId="{0C28E530-F30D-4264-B1BD-8AAC6C9787AA}" sibTransId="{F0F2811E-59B4-4EA1-AC49-643DED2433EE}"/>
    <dgm:cxn modelId="{0105627A-0AFA-44F2-8F60-5B907576591A}" type="presOf" srcId="{63AA21C7-B1CF-4943-9D6B-9F9E7CEE2E72}" destId="{891B002F-BEA4-450A-9E65-8C77F066A592}" srcOrd="0" destOrd="0" presId="urn:microsoft.com/office/officeart/2018/2/layout/IconVerticalSolidList"/>
    <dgm:cxn modelId="{E2A0DCB4-D500-4721-A69D-829AEC0D705C}" type="presOf" srcId="{D8D176D2-B418-460C-B936-5A883468DB0B}" destId="{778A81C3-ED54-4EC0-B635-F30C311BF193}" srcOrd="0" destOrd="0" presId="urn:microsoft.com/office/officeart/2018/2/layout/IconVerticalSolidList"/>
    <dgm:cxn modelId="{6FEA94C0-487A-44ED-A153-0269AA3BFCF4}" type="presOf" srcId="{94F681FD-54E2-4F1A-B785-19CC022F9256}" destId="{09DE96B9-EAA1-4CF3-9D94-34D8504D8CF3}" srcOrd="0" destOrd="0" presId="urn:microsoft.com/office/officeart/2018/2/layout/IconVerticalSolidList"/>
    <dgm:cxn modelId="{9D1032C8-2210-4D42-8DB0-A0F2C4A0CB83}" type="presOf" srcId="{5A3045B3-F0EE-41B3-A59E-135F49DFD9A7}" destId="{B40B06B1-7821-4437-86BA-A9776AB505C9}" srcOrd="0" destOrd="0" presId="urn:microsoft.com/office/officeart/2018/2/layout/IconVerticalSolidList"/>
    <dgm:cxn modelId="{6F5988A9-1D6C-4A1C-B74A-002EC3B59499}" type="presParOf" srcId="{B40B06B1-7821-4437-86BA-A9776AB505C9}" destId="{36043F0F-4CF8-4A28-8F84-3F49B230D11B}" srcOrd="0" destOrd="0" presId="urn:microsoft.com/office/officeart/2018/2/layout/IconVerticalSolidList"/>
    <dgm:cxn modelId="{D0F6F3E2-C035-441F-A10F-3F150DDB3D1C}" type="presParOf" srcId="{36043F0F-4CF8-4A28-8F84-3F49B230D11B}" destId="{9A7C222A-4664-40ED-8D25-5318257DE7C4}" srcOrd="0" destOrd="0" presId="urn:microsoft.com/office/officeart/2018/2/layout/IconVerticalSolidList"/>
    <dgm:cxn modelId="{3C52D733-C8B8-44A5-8AD0-E619195016DA}" type="presParOf" srcId="{36043F0F-4CF8-4A28-8F84-3F49B230D11B}" destId="{084E7D7F-B045-439F-A437-6E7D379284B1}" srcOrd="1" destOrd="0" presId="urn:microsoft.com/office/officeart/2018/2/layout/IconVerticalSolidList"/>
    <dgm:cxn modelId="{5B45C068-08B2-4028-875F-0FFBFCEFEB05}" type="presParOf" srcId="{36043F0F-4CF8-4A28-8F84-3F49B230D11B}" destId="{0D176CAC-0E49-4C15-AB45-A9C35D28D8C2}" srcOrd="2" destOrd="0" presId="urn:microsoft.com/office/officeart/2018/2/layout/IconVerticalSolidList"/>
    <dgm:cxn modelId="{19050B7C-323E-424C-AD94-0611D2005D44}" type="presParOf" srcId="{36043F0F-4CF8-4A28-8F84-3F49B230D11B}" destId="{09DE96B9-EAA1-4CF3-9D94-34D8504D8CF3}" srcOrd="3" destOrd="0" presId="urn:microsoft.com/office/officeart/2018/2/layout/IconVerticalSolidList"/>
    <dgm:cxn modelId="{BC988F61-415C-4266-9489-32213ACEA9F2}" type="presParOf" srcId="{B40B06B1-7821-4437-86BA-A9776AB505C9}" destId="{5E50DC8F-D617-46DE-8176-4B81D387E73E}" srcOrd="1" destOrd="0" presId="urn:microsoft.com/office/officeart/2018/2/layout/IconVerticalSolidList"/>
    <dgm:cxn modelId="{8FC5DD30-54AC-4758-96AB-2ED2DC135BCD}" type="presParOf" srcId="{B40B06B1-7821-4437-86BA-A9776AB505C9}" destId="{18E8ED20-A82D-4E4F-82DD-B0259D5CB568}" srcOrd="2" destOrd="0" presId="urn:microsoft.com/office/officeart/2018/2/layout/IconVerticalSolidList"/>
    <dgm:cxn modelId="{C6F29770-3996-4373-9583-0DB36E56EDE9}" type="presParOf" srcId="{18E8ED20-A82D-4E4F-82DD-B0259D5CB568}" destId="{5A7157F2-A56C-420A-AA51-04C1A893D840}" srcOrd="0" destOrd="0" presId="urn:microsoft.com/office/officeart/2018/2/layout/IconVerticalSolidList"/>
    <dgm:cxn modelId="{680AC2CD-01C6-4122-9CDD-4C9B6817FEAF}" type="presParOf" srcId="{18E8ED20-A82D-4E4F-82DD-B0259D5CB568}" destId="{F50438EE-4609-4051-BACD-60265069B3FE}" srcOrd="1" destOrd="0" presId="urn:microsoft.com/office/officeart/2018/2/layout/IconVerticalSolidList"/>
    <dgm:cxn modelId="{A13FEE96-FF48-4EA4-9152-18458C02F848}" type="presParOf" srcId="{18E8ED20-A82D-4E4F-82DD-B0259D5CB568}" destId="{D0B4F153-0995-4C38-B9B1-3C85FE3C775C}" srcOrd="2" destOrd="0" presId="urn:microsoft.com/office/officeart/2018/2/layout/IconVerticalSolidList"/>
    <dgm:cxn modelId="{FA295EFE-C6D7-4065-8D4F-8C23F23FBE96}" type="presParOf" srcId="{18E8ED20-A82D-4E4F-82DD-B0259D5CB568}" destId="{891B002F-BEA4-450A-9E65-8C77F066A592}" srcOrd="3" destOrd="0" presId="urn:microsoft.com/office/officeart/2018/2/layout/IconVerticalSolidList"/>
    <dgm:cxn modelId="{D330B62F-2481-4B97-B4CE-CCA2095A5A98}" type="presParOf" srcId="{B40B06B1-7821-4437-86BA-A9776AB505C9}" destId="{16062DEB-0A41-4471-B05D-476BDBE214EE}" srcOrd="3" destOrd="0" presId="urn:microsoft.com/office/officeart/2018/2/layout/IconVerticalSolidList"/>
    <dgm:cxn modelId="{32A7177B-4469-47C7-BFA2-AAD26D6F39A7}" type="presParOf" srcId="{B40B06B1-7821-4437-86BA-A9776AB505C9}" destId="{03C3743A-9551-4D52-9280-F79335E824A9}" srcOrd="4" destOrd="0" presId="urn:microsoft.com/office/officeart/2018/2/layout/IconVerticalSolidList"/>
    <dgm:cxn modelId="{D8C9C07D-8A78-412B-B185-6317EC521200}" type="presParOf" srcId="{03C3743A-9551-4D52-9280-F79335E824A9}" destId="{6E240D1A-13DB-461C-9F78-B29B8287C2A3}" srcOrd="0" destOrd="0" presId="urn:microsoft.com/office/officeart/2018/2/layout/IconVerticalSolidList"/>
    <dgm:cxn modelId="{5BA33C6F-C317-4F80-8B07-31DACD9BA2B5}" type="presParOf" srcId="{03C3743A-9551-4D52-9280-F79335E824A9}" destId="{3A82E4A6-2919-4E0E-B928-FE62AEC4ACB2}" srcOrd="1" destOrd="0" presId="urn:microsoft.com/office/officeart/2018/2/layout/IconVerticalSolidList"/>
    <dgm:cxn modelId="{FC8EC654-3D3F-46E1-87C7-5C79A8FE397E}" type="presParOf" srcId="{03C3743A-9551-4D52-9280-F79335E824A9}" destId="{168D2B72-274C-422E-BFC9-4DC7F7F788C2}" srcOrd="2" destOrd="0" presId="urn:microsoft.com/office/officeart/2018/2/layout/IconVerticalSolidList"/>
    <dgm:cxn modelId="{74D913D1-D218-4E75-8AB9-36D11D3B9B4A}" type="presParOf" srcId="{03C3743A-9551-4D52-9280-F79335E824A9}" destId="{778A81C3-ED54-4EC0-B635-F30C311BF19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A624B9-A57C-8A4D-893C-7F323F1FF85B}">
      <dsp:nvSpPr>
        <dsp:cNvPr id="0" name=""/>
        <dsp:cNvSpPr/>
      </dsp:nvSpPr>
      <dsp:spPr>
        <a:xfrm>
          <a:off x="1038355" y="156822"/>
          <a:ext cx="1796959" cy="1797233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D4DE2E-79D8-4E4E-A3A3-919DAD9AC06C}">
      <dsp:nvSpPr>
        <dsp:cNvPr id="0" name=""/>
        <dsp:cNvSpPr/>
      </dsp:nvSpPr>
      <dsp:spPr>
        <a:xfrm>
          <a:off x="1435542" y="805678"/>
          <a:ext cx="998535" cy="499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Central Dispatch</a:t>
          </a:r>
        </a:p>
      </dsp:txBody>
      <dsp:txXfrm>
        <a:off x="1435542" y="805678"/>
        <a:ext cx="998535" cy="499148"/>
      </dsp:txXfrm>
    </dsp:sp>
    <dsp:sp modelId="{F8EFC2D9-5DAA-BB43-9AC6-D4385EAABACA}">
      <dsp:nvSpPr>
        <dsp:cNvPr id="0" name=""/>
        <dsp:cNvSpPr/>
      </dsp:nvSpPr>
      <dsp:spPr>
        <a:xfrm>
          <a:off x="539256" y="1189466"/>
          <a:ext cx="1796959" cy="1797233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E0EB92-F805-0748-A158-B6491BA7F786}">
      <dsp:nvSpPr>
        <dsp:cNvPr id="0" name=""/>
        <dsp:cNvSpPr/>
      </dsp:nvSpPr>
      <dsp:spPr>
        <a:xfrm>
          <a:off x="938468" y="1844295"/>
          <a:ext cx="998535" cy="499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Shipper</a:t>
          </a:r>
        </a:p>
      </dsp:txBody>
      <dsp:txXfrm>
        <a:off x="938468" y="1844295"/>
        <a:ext cx="998535" cy="499148"/>
      </dsp:txXfrm>
    </dsp:sp>
    <dsp:sp modelId="{AF480C55-7911-444D-8008-F70D8D042236}">
      <dsp:nvSpPr>
        <dsp:cNvPr id="0" name=""/>
        <dsp:cNvSpPr/>
      </dsp:nvSpPr>
      <dsp:spPr>
        <a:xfrm>
          <a:off x="1166252" y="2345683"/>
          <a:ext cx="1543866" cy="1544485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699F26-7441-7245-8BF0-931BA8C50E02}">
      <dsp:nvSpPr>
        <dsp:cNvPr id="0" name=""/>
        <dsp:cNvSpPr/>
      </dsp:nvSpPr>
      <dsp:spPr>
        <a:xfrm>
          <a:off x="1437905" y="2884405"/>
          <a:ext cx="998535" cy="499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Carrier</a:t>
          </a:r>
        </a:p>
      </dsp:txBody>
      <dsp:txXfrm>
        <a:off x="1437905" y="2884405"/>
        <a:ext cx="998535" cy="4991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7C222A-4664-40ED-8D25-5318257DE7C4}">
      <dsp:nvSpPr>
        <dsp:cNvPr id="0" name=""/>
        <dsp:cNvSpPr/>
      </dsp:nvSpPr>
      <dsp:spPr>
        <a:xfrm>
          <a:off x="0" y="410"/>
          <a:ext cx="7958330" cy="9617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4E7D7F-B045-439F-A437-6E7D379284B1}">
      <dsp:nvSpPr>
        <dsp:cNvPr id="0" name=""/>
        <dsp:cNvSpPr/>
      </dsp:nvSpPr>
      <dsp:spPr>
        <a:xfrm>
          <a:off x="290919" y="216797"/>
          <a:ext cx="528944" cy="5289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DE96B9-EAA1-4CF3-9D94-34D8504D8CF3}">
      <dsp:nvSpPr>
        <dsp:cNvPr id="0" name=""/>
        <dsp:cNvSpPr/>
      </dsp:nvSpPr>
      <dsp:spPr>
        <a:xfrm>
          <a:off x="1110783" y="410"/>
          <a:ext cx="6847546" cy="961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2" tIns="101782" rIns="101782" bIns="10178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”Linear” </a:t>
          </a:r>
          <a:r>
            <a:rPr lang="en-US" sz="1800" kern="1200"/>
            <a:t>meaning line and </a:t>
          </a:r>
          <a:r>
            <a:rPr lang="en-US" sz="1800" b="1" kern="1200"/>
            <a:t>“regression” </a:t>
          </a:r>
          <a:r>
            <a:rPr lang="en-US" sz="1800" kern="1200"/>
            <a:t>meaning returning to, we model the data on multiple factors as inputs to construct a line</a:t>
          </a:r>
        </a:p>
      </dsp:txBody>
      <dsp:txXfrm>
        <a:off x="1110783" y="410"/>
        <a:ext cx="6847546" cy="961717"/>
      </dsp:txXfrm>
    </dsp:sp>
    <dsp:sp modelId="{5A7157F2-A56C-420A-AA51-04C1A893D840}">
      <dsp:nvSpPr>
        <dsp:cNvPr id="0" name=""/>
        <dsp:cNvSpPr/>
      </dsp:nvSpPr>
      <dsp:spPr>
        <a:xfrm>
          <a:off x="0" y="1202558"/>
          <a:ext cx="7958330" cy="9617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0438EE-4609-4051-BACD-60265069B3FE}">
      <dsp:nvSpPr>
        <dsp:cNvPr id="0" name=""/>
        <dsp:cNvSpPr/>
      </dsp:nvSpPr>
      <dsp:spPr>
        <a:xfrm>
          <a:off x="290919" y="1418944"/>
          <a:ext cx="528944" cy="5289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1B002F-BEA4-450A-9E65-8C77F066A592}">
      <dsp:nvSpPr>
        <dsp:cNvPr id="0" name=""/>
        <dsp:cNvSpPr/>
      </dsp:nvSpPr>
      <dsp:spPr>
        <a:xfrm>
          <a:off x="1110783" y="1202558"/>
          <a:ext cx="6847546" cy="961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2" tIns="101782" rIns="101782" bIns="10178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“Ensemble” </a:t>
          </a:r>
          <a:r>
            <a:rPr lang="en-US" sz="1800" kern="1200"/>
            <a:t>meaning a collection of methods strung together</a:t>
          </a:r>
        </a:p>
      </dsp:txBody>
      <dsp:txXfrm>
        <a:off x="1110783" y="1202558"/>
        <a:ext cx="6847546" cy="961717"/>
      </dsp:txXfrm>
    </dsp:sp>
    <dsp:sp modelId="{6E240D1A-13DB-461C-9F78-B29B8287C2A3}">
      <dsp:nvSpPr>
        <dsp:cNvPr id="0" name=""/>
        <dsp:cNvSpPr/>
      </dsp:nvSpPr>
      <dsp:spPr>
        <a:xfrm>
          <a:off x="0" y="2404705"/>
          <a:ext cx="7958330" cy="9617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82E4A6-2919-4E0E-B928-FE62AEC4ACB2}">
      <dsp:nvSpPr>
        <dsp:cNvPr id="0" name=""/>
        <dsp:cNvSpPr/>
      </dsp:nvSpPr>
      <dsp:spPr>
        <a:xfrm>
          <a:off x="290919" y="2621091"/>
          <a:ext cx="528944" cy="5289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8A81C3-ED54-4EC0-B635-F30C311BF193}">
      <dsp:nvSpPr>
        <dsp:cNvPr id="0" name=""/>
        <dsp:cNvSpPr/>
      </dsp:nvSpPr>
      <dsp:spPr>
        <a:xfrm>
          <a:off x="1110783" y="2404705"/>
          <a:ext cx="6847546" cy="961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2" tIns="101782" rIns="101782" bIns="10178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Analyze and compare results. </a:t>
          </a:r>
          <a:r>
            <a:rPr lang="en-US" sz="1800" kern="1200"/>
            <a:t>Deploy most accurate result to API</a:t>
          </a:r>
        </a:p>
      </dsp:txBody>
      <dsp:txXfrm>
        <a:off x="1110783" y="2404705"/>
        <a:ext cx="6847546" cy="9617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A49B5D-5D16-AB44-A470-6A50D25DA5E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07F3B-4A94-6E4B-802C-A90C76B0E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902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07F3B-4A94-6E4B-802C-A90C76B0E0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64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07F3B-4A94-6E4B-802C-A90C76B0E0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334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130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4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4904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73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7487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55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1028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9155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2145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9975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478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8010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041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876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2726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21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80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2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724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149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344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280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67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466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62" r:id="rId5"/>
    <p:sldLayoutId id="2147483663" r:id="rId6"/>
    <p:sldLayoutId id="2147483669" r:id="rId7"/>
    <p:sldLayoutId id="2147483664" r:id="rId8"/>
    <p:sldLayoutId id="2147483665" r:id="rId9"/>
    <p:sldLayoutId id="2147483666" r:id="rId10"/>
    <p:sldLayoutId id="2147483667" r:id="rId11"/>
    <p:sldLayoutId id="214748366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04E684-10F4-4CC3-A0B9-F03AA7BE37CF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2590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tiff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tiff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32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0" name="Picture 34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52" name="Rectangle 36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" name="Rectangle 38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" name="Rectangle 40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" name="Rectangle 42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" name="TextBox 44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3FAD17B9-9E6C-4DD1-9728-97B5E5FCC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3">
            <a:extLst>
              <a:ext uri="{FF2B5EF4-FFF2-40B4-BE49-F238E27FC236}">
                <a16:creationId xmlns:a16="http://schemas.microsoft.com/office/drawing/2014/main" id="{371B09E1-D4F0-49C4-A5B4-61DC682FB6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t="9093" r="-1" b="6635"/>
          <a:stretch/>
        </p:blipFill>
        <p:spPr>
          <a:xfrm>
            <a:off x="153" y="10"/>
            <a:ext cx="12191695" cy="685799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9DFC83-D5C6-E34A-B41F-BFB3D59DD5C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962042" y="-16716"/>
            <a:ext cx="11223387" cy="6871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08C666-DAEF-0C4D-BD1C-343FF90607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0579" y="407901"/>
            <a:ext cx="7958331" cy="1846784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3600"/>
              <a:t>Towards An Automated Freight Industry: </a:t>
            </a:r>
            <a:br>
              <a:rPr lang="en-US" sz="2100"/>
            </a:br>
            <a:br>
              <a:rPr lang="en-US" sz="2100"/>
            </a:br>
            <a:r>
              <a:rPr lang="en-US" sz="2100"/>
              <a:t>Using “MLOps” to Productionize Data Science and Increase the Efficiency of Kansas City’s Startup Companies</a:t>
            </a:r>
            <a:endParaRPr lang="en-US" sz="21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D163DF-6279-BE4F-93C4-51AF4F2495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0579" y="4365170"/>
            <a:ext cx="7959560" cy="16847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Presentation by: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Kevin McPherson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Capstone Project Presentation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Flatiron School - Data Science Online Cohort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July 23, 2020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BD8C89-8D77-AA46-8723-30CA70485B5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998060" y="2514875"/>
            <a:ext cx="5397500" cy="1511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2D9B6A-0304-0A4E-AA98-6EE0B0D5EC2B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>
            <a:off x="8553457" y="2333708"/>
            <a:ext cx="36195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176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22818-9C7D-8F4E-A7B2-E6AB26144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Summary of Today’s Presentation &amp;</a:t>
            </a:r>
            <a:br>
              <a:rPr lang="en-US" dirty="0"/>
            </a:br>
            <a:r>
              <a:rPr lang="en-US" dirty="0"/>
              <a:t>Future Directions of the API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CFDBA-C8B4-8040-9FE8-F79032B1D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Stack methods. </a:t>
            </a:r>
            <a:r>
              <a:rPr lang="en-US" dirty="0"/>
              <a:t>Regression is imperfect and that’s ok, but pricing is complex.</a:t>
            </a:r>
            <a:endParaRPr lang="en-US" b="1" dirty="0"/>
          </a:p>
          <a:p>
            <a:r>
              <a:rPr lang="en-US" b="1" dirty="0"/>
              <a:t>Dig for insights into rules. </a:t>
            </a:r>
            <a:r>
              <a:rPr lang="en-US" dirty="0"/>
              <a:t>We want to be agnostic about our features. Pre-determination is detrimental to the process</a:t>
            </a:r>
          </a:p>
          <a:p>
            <a:r>
              <a:rPr lang="en-US" b="1" dirty="0"/>
              <a:t>Focus on vehicle types. </a:t>
            </a:r>
            <a:r>
              <a:rPr lang="en-US" dirty="0"/>
              <a:t>There’s clearly a preference for vehicles shipped. How can this help development of platforms?</a:t>
            </a:r>
            <a:endParaRPr lang="en-US" b="1" dirty="0"/>
          </a:p>
          <a:p>
            <a:r>
              <a:rPr lang="en-US" b="1" i="1" dirty="0"/>
              <a:t>Additional:</a:t>
            </a:r>
            <a:r>
              <a:rPr lang="en-US" b="1" dirty="0"/>
              <a:t> Focus on geographies.</a:t>
            </a:r>
            <a:r>
              <a:rPr lang="en-US" dirty="0"/>
              <a:t> We found local trips are more common than cross-country trips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34082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8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6" name="Picture 10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8" name="Rectangle 12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16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18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TextBox 20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DA9E8CC-6C73-43E6-AF09-B4B1083BC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6DFF5FD-BEF9-4B06-B7C2-58C5CFC92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9A18D1D-88E7-41EF-892F-C99BDEEE5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13E1A2F-E5D7-4888-BA8C-1CDDC7CE2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625649A-4F9D-4D90-8F0A-433D7A1F6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63ED61-E997-2745-96CF-7802C5A49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254" y="5166421"/>
            <a:ext cx="8445357" cy="8835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/>
              <a:t>Thank You! &amp;</a:t>
            </a:r>
            <a:br>
              <a:rPr lang="en-US" sz="2600"/>
            </a:br>
            <a:r>
              <a:rPr lang="en-US" sz="2600"/>
              <a:t>Space for Questions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6F31202-25B1-43E6-94C1-CDCAFFE33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E95297-592D-DC4A-B386-4C5A921FE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1843" r="-1" b="33973"/>
          <a:stretch/>
        </p:blipFill>
        <p:spPr>
          <a:xfrm>
            <a:off x="1005401" y="-1"/>
            <a:ext cx="10380133" cy="4030679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588507C5-B772-411D-B50E-0C075AD25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343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>
            <a:extLst>
              <a:ext uri="{FF2B5EF4-FFF2-40B4-BE49-F238E27FC236}">
                <a16:creationId xmlns:a16="http://schemas.microsoft.com/office/drawing/2014/main" id="{B1395C1E-2648-4FFC-AC7C-2C1708351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1C7379FE-10D6-4FEA-BEA3-5E2034A44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90FB7BFA-EBDD-467C-B253-EFA700504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3A9D773-2FA9-4E93-A01A-AEECF93EB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94E884E-CFA2-4B31-8157-DA73B8846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655E855-74FA-4AD3-B859-2488383A9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E91CD00-2EAB-4689-A44A-C4687605E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CE4E23EB-7D1F-4223-8BC1-FB83F69F2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B2698634-69E1-4F09-BCF7-366A5A5C4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3675C6A3-66C2-4CB7-AC7E-F274B7277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62E5A367-0F56-4156-A2AE-FAD07299A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1AAEB5E-C547-4C88-B0D8-F24BE79FD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B74DCE7-E922-457A-88B0-4299A3DA6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DD537A-7B36-CB49-AD7D-10F66C1C7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254" y="5166421"/>
            <a:ext cx="8445357" cy="8835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/>
              <a:t>Appendix:</a:t>
            </a:r>
            <a:br>
              <a:rPr lang="en-US" sz="2600"/>
            </a:br>
            <a:r>
              <a:rPr lang="en-US" sz="2600"/>
              <a:t>Additional Work &amp; Insights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C6514549-AD20-974F-A388-DE0DBC006F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37" r="2104" b="3"/>
          <a:stretch/>
        </p:blipFill>
        <p:spPr>
          <a:xfrm>
            <a:off x="6232175" y="647191"/>
            <a:ext cx="4447502" cy="329012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A8F27CA6-2455-7F4B-A78E-BB63861A5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l="1671" r="4664" b="2"/>
          <a:stretch/>
        </p:blipFill>
        <p:spPr>
          <a:xfrm>
            <a:off x="1582801" y="647191"/>
            <a:ext cx="4466306" cy="329012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047B410D-C384-4834-95F7-EFE768C43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12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F0407B-48CB-4C05-B0D7-7A69A0D4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C50C3D-0DA0-4914-B5B4-D1819CC69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F9E583-1A92-4144-B4FA-81D98317F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5980737-1E33-40A8-819D-C20C41E4F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ABBD51A-FA48-44B8-B184-A40D7F13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10188A9-F0D9-4FE9-85DC-217914527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2927575-BD84-44B6-BE49-E0C7EDD0E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3FDF09A-B960-49F4-BAEB-DA397BDCD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91BE6C0-4118-460B-90C2-160041247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15793-9EC4-E540-A6B2-4CE009F65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3428998"/>
            <a:ext cx="2668479" cy="22685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Additional Work: Expand the Factors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7B84C4C6-5BA6-0C4E-ACD4-31EDDD1B9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444747" y="817977"/>
            <a:ext cx="5297322" cy="5222711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15B5C763-A6E8-4D31-B139-30D083B82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203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1">
            <a:extLst>
              <a:ext uri="{FF2B5EF4-FFF2-40B4-BE49-F238E27FC236}">
                <a16:creationId xmlns:a16="http://schemas.microsoft.com/office/drawing/2014/main" id="{62C9A412-6D33-4176-9157-E3B99D3AC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13">
            <a:extLst>
              <a:ext uri="{FF2B5EF4-FFF2-40B4-BE49-F238E27FC236}">
                <a16:creationId xmlns:a16="http://schemas.microsoft.com/office/drawing/2014/main" id="{4B943304-F883-42A9-840F-CC318A256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8" name="Picture 15">
            <a:extLst>
              <a:ext uri="{FF2B5EF4-FFF2-40B4-BE49-F238E27FC236}">
                <a16:creationId xmlns:a16="http://schemas.microsoft.com/office/drawing/2014/main" id="{1AAFC6A7-C24E-4A7C-9566-DB74CCFEF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9" name="Rectangle 17">
            <a:extLst>
              <a:ext uri="{FF2B5EF4-FFF2-40B4-BE49-F238E27FC236}">
                <a16:creationId xmlns:a16="http://schemas.microsoft.com/office/drawing/2014/main" id="{F2A188AC-153B-4A00-B5A5-794810FA01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9">
            <a:extLst>
              <a:ext uri="{FF2B5EF4-FFF2-40B4-BE49-F238E27FC236}">
                <a16:creationId xmlns:a16="http://schemas.microsoft.com/office/drawing/2014/main" id="{C61FC670-9D36-4874-9280-16FEDEA4C6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236FD2F9-5FC0-4B1C-A95A-266B3379CB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7823AB-282F-1A4E-99ED-EAA761C04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/>
              <a:t>An Outline for Today’s Presentation: What is the Freight Industry?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443372-6AD8-E143-A836-4EDF38AC6F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668" b="-3"/>
          <a:stretch/>
        </p:blipFill>
        <p:spPr>
          <a:xfrm>
            <a:off x="2286938" y="2364159"/>
            <a:ext cx="4454381" cy="3364051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8F6BBC-5373-E547-ACC2-CEF0AA3FF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2020" y="2052116"/>
            <a:ext cx="3164142" cy="3997828"/>
          </a:xfrm>
        </p:spPr>
        <p:txBody>
          <a:bodyPr>
            <a:normAutofit/>
          </a:bodyPr>
          <a:lstStyle/>
          <a:p>
            <a:r>
              <a:rPr lang="en-US" sz="1600" dirty="0"/>
              <a:t>Kansas City is the heart of the freight industry.</a:t>
            </a:r>
          </a:p>
          <a:p>
            <a:r>
              <a:rPr lang="en-US" sz="1600" dirty="0" err="1"/>
              <a:t>SuperDispatch</a:t>
            </a:r>
            <a:r>
              <a:rPr lang="en-US" sz="1600" dirty="0"/>
              <a:t> is a premier vehicle shipping company</a:t>
            </a:r>
          </a:p>
          <a:p>
            <a:r>
              <a:rPr lang="en-US" sz="1600" dirty="0" err="1"/>
              <a:t>Bellwethr</a:t>
            </a:r>
            <a:r>
              <a:rPr lang="en-US" sz="1600" dirty="0"/>
              <a:t> is an up and coming machine learning company</a:t>
            </a:r>
          </a:p>
          <a:p>
            <a:endParaRPr lang="en-US" sz="1600" dirty="0"/>
          </a:p>
        </p:txBody>
      </p:sp>
      <p:sp>
        <p:nvSpPr>
          <p:cNvPr id="32" name="Rectangle 23">
            <a:extLst>
              <a:ext uri="{FF2B5EF4-FFF2-40B4-BE49-F238E27FC236}">
                <a16:creationId xmlns:a16="http://schemas.microsoft.com/office/drawing/2014/main" id="{8C547AF4-DD54-40F6-9F0C-1D4C014EB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95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74C52-A7D5-CF4D-BBFC-9E513179D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Scoping the Freight Industry’s Logistical Inefficiencies through the Kansas City Lens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43601-222C-CF4F-83E5-C15678990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252533"/>
            <a:ext cx="4474139" cy="3997828"/>
          </a:xfrm>
        </p:spPr>
        <p:txBody>
          <a:bodyPr/>
          <a:lstStyle/>
          <a:p>
            <a:r>
              <a:rPr lang="en-US" dirty="0"/>
              <a:t>The current solution to pricing is:</a:t>
            </a:r>
          </a:p>
          <a:p>
            <a:pPr lvl="1"/>
            <a:r>
              <a:rPr lang="en-US" dirty="0"/>
              <a:t>Requiring too many moving parts</a:t>
            </a:r>
          </a:p>
          <a:p>
            <a:pPr lvl="1"/>
            <a:r>
              <a:rPr lang="en-US" dirty="0"/>
              <a:t>Requiring too much coordination across geographies</a:t>
            </a:r>
          </a:p>
          <a:p>
            <a:pPr lvl="1"/>
            <a:r>
              <a:rPr lang="en-US" dirty="0"/>
              <a:t>Is too costly, both on a human capital side and a business-tethering side</a:t>
            </a:r>
          </a:p>
          <a:p>
            <a:r>
              <a:rPr lang="en-US" b="1" dirty="0"/>
              <a:t>Proposal: </a:t>
            </a:r>
            <a:r>
              <a:rPr lang="en-US" dirty="0"/>
              <a:t>Automate the prediction via an easy-to-access API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DAE96FD-37E7-A94D-9F66-275355F013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5568090"/>
              </p:ext>
            </p:extLst>
          </p:nvPr>
        </p:nvGraphicFramePr>
        <p:xfrm>
          <a:off x="2471057" y="2002972"/>
          <a:ext cx="3374572" cy="4046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0720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8843B-1566-3749-821B-8630AC367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en-US" sz="2400"/>
              <a:t>Our Data Science Methodology:</a:t>
            </a:r>
            <a:br>
              <a:rPr lang="en-US" sz="2400"/>
            </a:br>
            <a:r>
              <a:rPr lang="en-US" sz="2400"/>
              <a:t>Using Multiply Linear Regression and Ensemble Methods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F2935A6-76E0-4D0B-9E8B-20BA254283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1753459"/>
              </p:ext>
            </p:extLst>
          </p:nvPr>
        </p:nvGraphicFramePr>
        <p:xfrm>
          <a:off x="2611808" y="2367883"/>
          <a:ext cx="7958330" cy="3366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29003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4B050-3AAA-F649-BF13-7CAABCE31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34" y="723255"/>
            <a:ext cx="7958331" cy="1077229"/>
          </a:xfrm>
        </p:spPr>
        <p:txBody>
          <a:bodyPr>
            <a:normAutofit fontScale="90000"/>
          </a:bodyPr>
          <a:lstStyle/>
          <a:p>
            <a:r>
              <a:rPr lang="en-US" dirty="0"/>
              <a:t>Our Data Science Methodology (Cont.):</a:t>
            </a:r>
            <a:br>
              <a:rPr lang="en-US" dirty="0"/>
            </a:br>
            <a:r>
              <a:rPr lang="en-US" dirty="0"/>
              <a:t>Getting Market Insights from Vehicle Type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3461DF-0080-A44D-846F-3392FB658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7144" y="2137420"/>
            <a:ext cx="3997325" cy="3997325"/>
          </a:xfr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EE920DE6-28FA-F24C-9B5C-8DD06DFA4E78}"/>
              </a:ext>
            </a:extLst>
          </p:cNvPr>
          <p:cNvSpPr/>
          <p:nvPr/>
        </p:nvSpPr>
        <p:spPr>
          <a:xfrm rot="9876277">
            <a:off x="7976409" y="2865672"/>
            <a:ext cx="1443884" cy="37845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0C977CCF-3920-E24E-9B44-866638C5498E}"/>
              </a:ext>
            </a:extLst>
          </p:cNvPr>
          <p:cNvSpPr/>
          <p:nvPr/>
        </p:nvSpPr>
        <p:spPr>
          <a:xfrm rot="792061">
            <a:off x="3153667" y="2764064"/>
            <a:ext cx="1431138" cy="42475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706EA9-69FE-A049-AE28-55EAC2731544}"/>
              </a:ext>
            </a:extLst>
          </p:cNvPr>
          <p:cNvSpPr txBox="1"/>
          <p:nvPr/>
        </p:nvSpPr>
        <p:spPr>
          <a:xfrm>
            <a:off x="1402915" y="2137420"/>
            <a:ext cx="17211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non-top-shipping groups contained all other vehicles.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27011A-CFF1-3148-A140-A1360543B3A1}"/>
              </a:ext>
            </a:extLst>
          </p:cNvPr>
          <p:cNvSpPr txBox="1"/>
          <p:nvPr/>
        </p:nvSpPr>
        <p:spPr>
          <a:xfrm>
            <a:off x="9444624" y="2137420"/>
            <a:ext cx="17211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top-shipping groups contained 'sedan', '</a:t>
            </a:r>
            <a:r>
              <a:rPr lang="en-US" dirty="0" err="1"/>
              <a:t>suv</a:t>
            </a:r>
            <a:r>
              <a:rPr lang="en-US" dirty="0"/>
              <a:t>', ‘4-door pickup', 'other', 'van'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C36181-8951-1A4B-8F28-A009DD14BC2D}"/>
              </a:ext>
            </a:extLst>
          </p:cNvPr>
          <p:cNvSpPr txBox="1"/>
          <p:nvPr/>
        </p:nvSpPr>
        <p:spPr>
          <a:xfrm>
            <a:off x="1402914" y="4114800"/>
            <a:ext cx="2178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 Found statistical significance between the groups’ difference</a:t>
            </a:r>
          </a:p>
        </p:txBody>
      </p:sp>
    </p:spTree>
    <p:extLst>
      <p:ext uri="{BB962C8B-B14F-4D97-AF65-F5344CB8AC3E}">
        <p14:creationId xmlns:p14="http://schemas.microsoft.com/office/powerpoint/2010/main" val="3870520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A0AB4-CBBA-1A4A-9A3F-55FC41525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Data Science Methodology (Cont.):</a:t>
            </a:r>
            <a:br>
              <a:rPr lang="en-US" dirty="0"/>
            </a:br>
            <a:r>
              <a:rPr lang="en-US" dirty="0"/>
              <a:t>Understanding Test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F6E0E-2D0C-C640-98CA-D99BE9AE2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Does the data fit the model? </a:t>
            </a:r>
            <a:r>
              <a:rPr lang="en-US" dirty="0"/>
              <a:t>The </a:t>
            </a:r>
            <a:endParaRPr lang="en-US" b="1" dirty="0"/>
          </a:p>
          <a:p>
            <a:r>
              <a:rPr lang="en-US" b="1" dirty="0"/>
              <a:t>Does reproduction of the model help predict future prices? </a:t>
            </a:r>
            <a:r>
              <a:rPr lang="en-US" dirty="0"/>
              <a:t>We found that the models chosen are probably over-generalizing the data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01961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C258CC7B-E71E-4D4D-9529-69CF5BFBD9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1B95759-BEA9-4738-B278-67116A122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7DE481E-D0A0-4799-BAEA-42F613A31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2888993-EC1A-4E84-B6C4-0BD52919A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6DF2DC6-CB7C-4759-8EDE-51ED47501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522491F-236C-4859-A0EF-BB96BA75C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96AB3-B230-014B-87C5-11AFC81AD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Our Data Science Methodology (Cont.):</a:t>
            </a:r>
            <a:br>
              <a:rPr lang="en-US" dirty="0"/>
            </a:br>
            <a:r>
              <a:rPr lang="en-US" dirty="0"/>
              <a:t>A Refinement to Ensemble Methods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992D8B1-765D-4E1B-86A5-683F8BD4A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805" y="2052116"/>
            <a:ext cx="2660561" cy="3997828"/>
          </a:xfrm>
        </p:spPr>
        <p:txBody>
          <a:bodyPr>
            <a:normAutofit/>
          </a:bodyPr>
          <a:lstStyle/>
          <a:p>
            <a:r>
              <a:rPr lang="en-US" sz="1800" dirty="0"/>
              <a:t>In order to </a:t>
            </a:r>
            <a:r>
              <a:rPr lang="en-US" sz="1800" i="1" dirty="0"/>
              <a:t>iterate, </a:t>
            </a:r>
            <a:r>
              <a:rPr lang="en-US" sz="1800" dirty="0"/>
              <a:t>we must check </a:t>
            </a:r>
            <a:r>
              <a:rPr lang="en-US" sz="1800" i="1" dirty="0"/>
              <a:t>multiple error metrics</a:t>
            </a:r>
          </a:p>
          <a:p>
            <a:r>
              <a:rPr lang="en-US" sz="1800" dirty="0"/>
              <a:t>One of those, if we use a regression model is mean absolute error</a:t>
            </a:r>
          </a:p>
          <a:p>
            <a:r>
              <a:rPr lang="en-US" sz="1800" dirty="0"/>
              <a:t>A curve </a:t>
            </a:r>
            <a:r>
              <a:rPr lang="en-US" sz="1800" i="1" dirty="0"/>
              <a:t>centered </a:t>
            </a:r>
            <a:r>
              <a:rPr lang="en-US" sz="1800" dirty="0"/>
              <a:t>around 0 is desirable</a:t>
            </a:r>
          </a:p>
          <a:p>
            <a:endParaRPr lang="en-US" sz="1800" dirty="0"/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33BB884-F1E9-D04B-9643-21F7118B4F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415" r="12759" b="-9"/>
          <a:stretch/>
        </p:blipFill>
        <p:spPr>
          <a:xfrm>
            <a:off x="4690112" y="2466135"/>
            <a:ext cx="3184823" cy="3048704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E93A11-7042-C74C-8163-CF5962A004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70" r="23104" b="-9"/>
          <a:stretch/>
        </p:blipFill>
        <p:spPr>
          <a:xfrm>
            <a:off x="8185215" y="2123813"/>
            <a:ext cx="2392626" cy="1619962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74B192-AFB4-114F-BB80-613B28D252D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610" b="5"/>
          <a:stretch/>
        </p:blipFill>
        <p:spPr>
          <a:xfrm>
            <a:off x="8185214" y="4165627"/>
            <a:ext cx="2422534" cy="1727781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A77EF324-D563-44AF-8F65-3E30C83D1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5D93B8-24A7-9640-9569-8D05B33F1096}"/>
              </a:ext>
            </a:extLst>
          </p:cNvPr>
          <p:cNvSpPr txBox="1"/>
          <p:nvPr/>
        </p:nvSpPr>
        <p:spPr>
          <a:xfrm>
            <a:off x="4354064" y="2049028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Ensemble Method Error Distribution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9CF40D-9FB7-A64D-A78E-B6AD234C43D9}"/>
              </a:ext>
            </a:extLst>
          </p:cNvPr>
          <p:cNvSpPr txBox="1"/>
          <p:nvPr/>
        </p:nvSpPr>
        <p:spPr>
          <a:xfrm>
            <a:off x="8131469" y="3700745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Linear Regression Error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C97FE3-DA47-5E4E-98EF-F838635BD624}"/>
              </a:ext>
            </a:extLst>
          </p:cNvPr>
          <p:cNvSpPr txBox="1"/>
          <p:nvPr/>
        </p:nvSpPr>
        <p:spPr>
          <a:xfrm>
            <a:off x="8131469" y="5928659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Ridge Regression Error</a:t>
            </a:r>
          </a:p>
        </p:txBody>
      </p:sp>
    </p:spTree>
    <p:extLst>
      <p:ext uri="{BB962C8B-B14F-4D97-AF65-F5344CB8AC3E}">
        <p14:creationId xmlns:p14="http://schemas.microsoft.com/office/powerpoint/2010/main" val="344560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54961F17-D0E4-4576-8697-C062B28F3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2DF1AEC-0327-4A10-AED3-E227ACAEB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839742D-6F41-4E7D-9C32-1D9825B40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5F3ADA23-8B3C-4029-923E-81303CBEA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9EAE543-FFF6-43C7-AD71-A9856C6E7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5E7092-42A8-ED4B-9153-DF2714C31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8116" y="808056"/>
            <a:ext cx="3399631" cy="1747254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Our Production Methodology:</a:t>
            </a:r>
            <a:br>
              <a:rPr lang="en-US" sz="2400" dirty="0"/>
            </a:br>
            <a:r>
              <a:rPr lang="en-US" sz="2400" dirty="0"/>
              <a:t>Using API Technology to Get Data to Platforms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627F53-7F3B-FB43-B7A0-06B7152603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1239"/>
          <a:stretch/>
        </p:blipFill>
        <p:spPr>
          <a:xfrm>
            <a:off x="1005401" y="227"/>
            <a:ext cx="5569814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8D7E355E-8304-4C50-B384-7DAC68D87C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078F4-E5F7-6E49-9829-197E1E8C7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0104" y="2200275"/>
            <a:ext cx="3012735" cy="3849669"/>
          </a:xfrm>
        </p:spPr>
        <p:txBody>
          <a:bodyPr>
            <a:normAutofit/>
          </a:bodyPr>
          <a:lstStyle/>
          <a:p>
            <a:r>
              <a:rPr lang="en-US" sz="1600" dirty="0"/>
              <a:t>Using a technology called </a:t>
            </a:r>
            <a:r>
              <a:rPr lang="en-US" sz="1600" i="1" dirty="0"/>
              <a:t>Cortex</a:t>
            </a:r>
            <a:r>
              <a:rPr lang="en-US" sz="1600" dirty="0"/>
              <a:t>, we can run a model on any computer because it is maintained in the cloud (via AWS)</a:t>
            </a:r>
          </a:p>
          <a:p>
            <a:r>
              <a:rPr lang="en-US" sz="1600" dirty="0"/>
              <a:t>We have achieved fast results: </a:t>
            </a:r>
            <a:r>
              <a:rPr lang="en-US" sz="1600" i="1" dirty="0"/>
              <a:t>a 1.1 second response time, 3x faster than previous response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178E784-3C81-4963-ACD9-58EF41CE8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942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BCF5E-449C-8C4F-8176-6E115A33D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Recommendations for the Kansas City Freight Industry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66E8E-8D3E-3849-8764-7F34DB025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There is significant different between the top shipped items and others. </a:t>
            </a:r>
            <a:r>
              <a:rPr lang="en-US" dirty="0"/>
              <a:t>Focusing marketing here could increase sales success.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4170220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ushVTI">
  <a:themeElements>
    <a:clrScheme name="AnalogousFromLightSeedLeftStep">
      <a:dk1>
        <a:srgbClr val="000000"/>
      </a:dk1>
      <a:lt1>
        <a:srgbClr val="FFFFFF"/>
      </a:lt1>
      <a:dk2>
        <a:srgbClr val="233E36"/>
      </a:dk2>
      <a:lt2>
        <a:srgbClr val="EBEAE6"/>
      </a:lt2>
      <a:accent1>
        <a:srgbClr val="96A2C6"/>
      </a:accent1>
      <a:accent2>
        <a:srgbClr val="7FA7BA"/>
      </a:accent2>
      <a:accent3>
        <a:srgbClr val="82ACA8"/>
      </a:accent3>
      <a:accent4>
        <a:srgbClr val="77AE92"/>
      </a:accent4>
      <a:accent5>
        <a:srgbClr val="81AC84"/>
      </a:accent5>
      <a:accent6>
        <a:srgbClr val="8AAE77"/>
      </a:accent6>
      <a:hlink>
        <a:srgbClr val="908157"/>
      </a:hlink>
      <a:folHlink>
        <a:srgbClr val="848484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536</Words>
  <Application>Microsoft Macintosh PowerPoint</Application>
  <PresentationFormat>Widescreen</PresentationFormat>
  <Paragraphs>56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Century Gothic</vt:lpstr>
      <vt:lpstr>Elephant</vt:lpstr>
      <vt:lpstr>MS Shell Dlg 2</vt:lpstr>
      <vt:lpstr>Wingdings</vt:lpstr>
      <vt:lpstr>Wingdings 3</vt:lpstr>
      <vt:lpstr>BrushVTI</vt:lpstr>
      <vt:lpstr>Madison</vt:lpstr>
      <vt:lpstr>Towards An Automated Freight Industry:   Using “MLOps” to Productionize Data Science and Increase the Efficiency of Kansas City’s Startup Companies</vt:lpstr>
      <vt:lpstr>An Outline for Today’s Presentation: What is the Freight Industry?</vt:lpstr>
      <vt:lpstr>Scoping the Freight Industry’s Logistical Inefficiencies through the Kansas City Lens</vt:lpstr>
      <vt:lpstr>Our Data Science Methodology: Using Multiply Linear Regression and Ensemble Methods</vt:lpstr>
      <vt:lpstr>Our Data Science Methodology (Cont.): Getting Market Insights from Vehicle Type</vt:lpstr>
      <vt:lpstr>Our Data Science Methodology (Cont.): Understanding Test Metrics</vt:lpstr>
      <vt:lpstr>Our Data Science Methodology (Cont.): A Refinement to Ensemble Methods</vt:lpstr>
      <vt:lpstr>Our Production Methodology: Using API Technology to Get Data to Platforms</vt:lpstr>
      <vt:lpstr>Business Recommendations for the Kansas City Freight Industry</vt:lpstr>
      <vt:lpstr>A Summary of Today’s Presentation &amp; Future Directions of the API Work</vt:lpstr>
      <vt:lpstr>Thank You! &amp; Space for Questions</vt:lpstr>
      <vt:lpstr>Appendix: Additional Work &amp; Insights</vt:lpstr>
      <vt:lpstr>Additional Work: Expand the Factors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An Automated Freight Industry:   Using “MLOps” to Productionize Data Science and Increase the Efficiency of Kansas City’s Startup Companies</dc:title>
  <dc:creator>Kevin McPherson</dc:creator>
  <cp:lastModifiedBy>Kevin McPherson</cp:lastModifiedBy>
  <cp:revision>1</cp:revision>
  <dcterms:created xsi:type="dcterms:W3CDTF">2020-07-24T14:23:11Z</dcterms:created>
  <dcterms:modified xsi:type="dcterms:W3CDTF">2020-07-24T14:23:28Z</dcterms:modified>
</cp:coreProperties>
</file>